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4" /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2" /><Relationship Type="http://schemas.microsoft.com/office/2006/relationships/txt" Target="/udata/data.dat" Id="R40a8825e860747b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45" r:id="rId2"/>
    <p:sldId id="525" r:id="rId3"/>
    <p:sldId id="519" r:id="rId4"/>
    <p:sldId id="520" r:id="rId5"/>
    <p:sldId id="521" r:id="rId6"/>
    <p:sldId id="522" r:id="rId7"/>
    <p:sldId id="523" r:id="rId8"/>
    <p:sldId id="524" r:id="rId9"/>
    <p:sldId id="526" r:id="rId10"/>
  </p:sldIdLst>
  <p:sldSz cx="9144000" cy="6858000" type="screen4x3"/>
  <p:notesSz cx="6834188" cy="99790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CC00"/>
    <a:srgbClr val="CCECFF"/>
    <a:srgbClr val="009900"/>
    <a:srgbClr val="0000FF"/>
    <a:srgbClr val="FF0000"/>
    <a:srgbClr val="CC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2294" autoAdjust="0"/>
  </p:normalViewPr>
  <p:slideViewPr>
    <p:cSldViewPr>
      <p:cViewPr varScale="1">
        <p:scale>
          <a:sx n="144" d="100"/>
          <a:sy n="144" d="100"/>
        </p:scale>
        <p:origin x="-112" y="-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1125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1125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861ED9B-79D8-4AF7-B6E2-21F5A9675F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56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1125" y="0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7713"/>
            <a:ext cx="49911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3419" y="4740037"/>
            <a:ext cx="5467350" cy="449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1125" y="9478342"/>
            <a:ext cx="2961481" cy="49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7CE6797-ED1D-4EB7-9FC3-EFFA1F55E2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5839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456CC-12CF-4161-B796-B8F3457C1C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26CC-032A-49D2-A7CF-AAB4EF3D9C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D9529-B3CD-46EA-921C-F7D99063EA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308B8-577A-42B9-BD77-6E4D0687E5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903B6-40DB-45BF-89C0-4A3D864E4F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31FE2-43AB-4177-9786-4488171635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0E-9E2F-491E-9D8D-5BCE2BF3B9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CA673-D52D-4661-B582-DF8F0FFEC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96B33-2412-460E-8BD6-2219C88D4C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06538-EACB-4F84-961A-143290C693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9C72A-D18C-4707-BBC3-33490C2861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F7FA9-45EE-49D4-8903-C27068747C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77810-B816-4A10-B989-0505CBADE0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171B7-9F26-4B9F-A684-B8EBEBB974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3210B-48E6-4056-AC67-D2FB76D3EC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ffectLst/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34A9898-3224-4151-BBC6-BA88DBC864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6" Type="http://schemas.openxmlformats.org/officeDocument/2006/relationships/image" Target="../media/image3.gif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9.bin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24.emf"/><Relationship Id="rId14" Type="http://schemas.openxmlformats.org/officeDocument/2006/relationships/oleObject" Target="../embeddings/oleObject16.bin"/><Relationship Id="rId15" Type="http://schemas.openxmlformats.org/officeDocument/2006/relationships/image" Target="../media/image2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2.emf"/><Relationship Id="rId10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oleObject" Target="../embeddings/oleObject21.bin"/><Relationship Id="rId13" Type="http://schemas.openxmlformats.org/officeDocument/2006/relationships/image" Target="../media/image3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A35DA7-1DA5-49B2-90B4-0CF41550FB36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1" name="Picture 2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-26988"/>
            <a:ext cx="1981200" cy="237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88" name="Text Box 4"/>
          <p:cNvSpPr txBox="1">
            <a:spLocks noChangeArrowheads="1"/>
          </p:cNvSpPr>
          <p:nvPr/>
        </p:nvSpPr>
        <p:spPr bwMode="auto">
          <a:xfrm>
            <a:off x="2233613" y="1708150"/>
            <a:ext cx="6875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华文行楷" pitchFamily="2" charset="-122"/>
              </a:rPr>
              <a:t>第七讲</a:t>
            </a:r>
            <a:endParaRPr kumimoji="1" lang="zh-CN" altLang="en-US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179388" y="4365625"/>
          <a:ext cx="18351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Photo Editor 照片" r:id="rId4" imgW="6714286" imgH="6942857" progId="">
                  <p:embed/>
                </p:oleObj>
              </mc:Choice>
              <mc:Fallback>
                <p:oleObj name="Photo Editor 照片" r:id="rId4" imgW="6714286" imgH="6942857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365625"/>
                        <a:ext cx="183515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2051050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74792" name="Line 8"/>
          <p:cNvSpPr>
            <a:spLocks noChangeShapeType="1"/>
          </p:cNvSpPr>
          <p:nvPr/>
        </p:nvSpPr>
        <p:spPr bwMode="auto">
          <a:xfrm>
            <a:off x="34925" y="0"/>
            <a:ext cx="0" cy="6858000"/>
          </a:xfrm>
          <a:prstGeom prst="line">
            <a:avLst/>
          </a:prstGeom>
          <a:noFill/>
          <a:ln w="101600">
            <a:solidFill>
              <a:srgbClr val="66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2057" name="Picture 9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50" y="4479925"/>
            <a:ext cx="1981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 descr="j01443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50" y="2130425"/>
            <a:ext cx="1981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96" name="Line 12"/>
          <p:cNvSpPr>
            <a:spLocks noChangeShapeType="1"/>
          </p:cNvSpPr>
          <p:nvPr/>
        </p:nvSpPr>
        <p:spPr bwMode="auto">
          <a:xfrm>
            <a:off x="0" y="2420938"/>
            <a:ext cx="9144000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pic>
        <p:nvPicPr>
          <p:cNvPr id="2060" name="Picture 17" descr="j0234687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25" y="2420938"/>
            <a:ext cx="1873250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802" name="Text Box 18"/>
          <p:cNvSpPr txBox="1">
            <a:spLocks noChangeArrowheads="1"/>
          </p:cNvSpPr>
          <p:nvPr/>
        </p:nvSpPr>
        <p:spPr bwMode="auto">
          <a:xfrm>
            <a:off x="2130425" y="2492375"/>
            <a:ext cx="69056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zh-CN" sz="4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 </a:t>
            </a:r>
            <a:r>
              <a:rPr kumimoji="1" lang="zh-CN" altLang="en-US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往年国考题讲解</a:t>
            </a:r>
            <a:endParaRPr kumimoji="1"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062" name="Picture 21" descr="D:\lihao's lair\RUC\人大校徽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50" y="419100"/>
            <a:ext cx="1981200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2124075" y="795338"/>
            <a:ext cx="6908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4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kumimoji="1" lang="en-US" altLang="zh-CN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《</a:t>
            </a:r>
            <a:r>
              <a:rPr kumimoji="1"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图论与</a:t>
            </a:r>
            <a:r>
              <a:rPr kumimoji="1"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组合优化</a:t>
            </a:r>
            <a:r>
              <a:rPr kumimoji="1" lang="en-US" altLang="zh-CN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》 </a:t>
            </a:r>
            <a:endParaRPr kumimoji="1" lang="en-US" altLang="zh-CN" sz="4400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grpSp>
        <p:nvGrpSpPr>
          <p:cNvPr id="5" name="组 4"/>
          <p:cNvGrpSpPr/>
          <p:nvPr/>
        </p:nvGrpSpPr>
        <p:grpSpPr>
          <a:xfrm>
            <a:off x="179512" y="764704"/>
            <a:ext cx="8801866" cy="5215636"/>
            <a:chOff x="107504" y="404664"/>
            <a:chExt cx="9377930" cy="6223748"/>
          </a:xfrm>
        </p:grpSpPr>
        <p:pic>
          <p:nvPicPr>
            <p:cNvPr id="3" name="图片 2" descr="国考题目1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80069" y="1192237"/>
              <a:ext cx="6223748" cy="4648602"/>
            </a:xfrm>
            <a:prstGeom prst="rect">
              <a:avLst/>
            </a:prstGeom>
          </p:spPr>
        </p:pic>
        <p:pic>
          <p:nvPicPr>
            <p:cNvPr id="4" name="图片 3" descr="国考题目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76389" y="1188307"/>
              <a:ext cx="6192688" cy="4625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35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" name="图片 3" descr="屏幕快照 2014-12-20 下午8.2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7524328" cy="1467288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481802"/>
              </p:ext>
            </p:extLst>
          </p:nvPr>
        </p:nvGraphicFramePr>
        <p:xfrm>
          <a:off x="827584" y="2420888"/>
          <a:ext cx="46482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公式" r:id="rId4" imgW="1854200" imgH="444500" progId="Equation.3">
                  <p:embed/>
                </p:oleObj>
              </mc:Choice>
              <mc:Fallback>
                <p:oleObj name="公式" r:id="rId4" imgW="1854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420888"/>
                        <a:ext cx="4648200" cy="1112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055057"/>
              </p:ext>
            </p:extLst>
          </p:nvPr>
        </p:nvGraphicFramePr>
        <p:xfrm>
          <a:off x="827584" y="3573016"/>
          <a:ext cx="7545388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公式" r:id="rId6" imgW="2692400" imgH="558800" progId="Equation.3">
                  <p:embed/>
                </p:oleObj>
              </mc:Choice>
              <mc:Fallback>
                <p:oleObj name="公式" r:id="rId6" imgW="26924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73016"/>
                        <a:ext cx="7545388" cy="156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934103"/>
              </p:ext>
            </p:extLst>
          </p:nvPr>
        </p:nvGraphicFramePr>
        <p:xfrm>
          <a:off x="827584" y="5445224"/>
          <a:ext cx="23495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公式" r:id="rId8" imgW="838200" imgH="254000" progId="Equation.3">
                  <p:embed/>
                </p:oleObj>
              </mc:Choice>
              <mc:Fallback>
                <p:oleObj name="公式" r:id="rId8" imgW="838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445224"/>
                        <a:ext cx="2349500" cy="71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35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3" name="图片 2" descr="屏幕快照 2014-12-21 上午12.0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2656"/>
            <a:ext cx="8748464" cy="12939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1560" y="2348880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hangingPunct="1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我们再重申一下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排列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i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是排列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的一个错排当且仅当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zh-CN" sz="2800" dirty="0"/>
              <a:t>≠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1, 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800" dirty="0"/>
              <a:t>≠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2,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…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zh-CN" sz="28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i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dirty="0" err="1"/>
              <a:t>≠</a:t>
            </a:r>
            <a:r>
              <a:rPr lang="en-US" altLang="zh-CN" sz="28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560" y="3356992"/>
            <a:ext cx="82296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我们曾把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12…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全部不同错排的数目记为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</a:t>
            </a:r>
            <a:r>
              <a:rPr lang="en-US" altLang="zh-CN" sz="2800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.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当时得到的结论如下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.</a:t>
            </a:r>
          </a:p>
        </p:txBody>
      </p:sp>
      <p:graphicFrame>
        <p:nvGraphicFramePr>
          <p:cNvPr id="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82990"/>
              </p:ext>
            </p:extLst>
          </p:nvPr>
        </p:nvGraphicFramePr>
        <p:xfrm>
          <a:off x="1115616" y="4581128"/>
          <a:ext cx="6913562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6" name="公式" r:id="rId4" imgW="2501900" imgH="444500" progId="Equation.3">
                  <p:embed/>
                </p:oleObj>
              </mc:Choice>
              <mc:Fallback>
                <p:oleObj name="公式" r:id="rId4" imgW="2501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581128"/>
                        <a:ext cx="6913562" cy="1236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24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3" name="图片 2" descr="屏幕快照 2014-12-21 上午12.0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8244408" cy="84014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3568" y="2204864"/>
            <a:ext cx="77724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［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定理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6</a:t>
            </a:r>
            <a:r>
              <a:rPr lang="zh-CN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］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（欧拉定理） 设有一个连通的平面图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G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，共有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v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个结点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e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条边和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r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个面，则</a:t>
            </a:r>
            <a:r>
              <a:rPr lang="zh-CN" altLang="en-US" sz="2000" b="1" u="sng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欧拉公式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v―e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＋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r=2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ea"/>
                <a:ea typeface="+mn-ea"/>
                <a:cs typeface="黑体" charset="0"/>
              </a:rPr>
              <a:t>成立。   </a:t>
            </a:r>
            <a:endParaRPr lang="zh-CN" altLang="en-US" sz="2000" b="1" dirty="0">
              <a:effectLst>
                <a:outerShdw blurRad="38100" dist="38100" dir="2700000" algn="tl">
                  <a:srgbClr val="DDDDDD"/>
                </a:outerShdw>
              </a:effectLst>
              <a:latin typeface="+mn-ea"/>
              <a:ea typeface="+mn-ea"/>
              <a:cs typeface="黑体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02122"/>
              </p:ext>
            </p:extLst>
          </p:nvPr>
        </p:nvGraphicFramePr>
        <p:xfrm>
          <a:off x="827584" y="3501008"/>
          <a:ext cx="21717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6" name="公式" r:id="rId4" imgW="774700" imgH="177800" progId="Equation.3">
                  <p:embed/>
                </p:oleObj>
              </mc:Choice>
              <mc:Fallback>
                <p:oleObj name="公式" r:id="rId4" imgW="774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01008"/>
                        <a:ext cx="217170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605879"/>
              </p:ext>
            </p:extLst>
          </p:nvPr>
        </p:nvGraphicFramePr>
        <p:xfrm>
          <a:off x="899592" y="4293096"/>
          <a:ext cx="1352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7" name="公式" r:id="rId6" imgW="482600" imgH="177800" progId="Equation.3">
                  <p:embed/>
                </p:oleObj>
              </mc:Choice>
              <mc:Fallback>
                <p:oleObj name="公式" r:id="rId6" imgW="482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93096"/>
                        <a:ext cx="135255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658672"/>
              </p:ext>
            </p:extLst>
          </p:nvPr>
        </p:nvGraphicFramePr>
        <p:xfrm>
          <a:off x="3386138" y="3644900"/>
          <a:ext cx="298926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8" name="公式" r:id="rId8" imgW="1066800" imgH="419100" progId="Equation.3">
                  <p:embed/>
                </p:oleObj>
              </mc:Choice>
              <mc:Fallback>
                <p:oleObj name="公式" r:id="rId8" imgW="1066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3644900"/>
                        <a:ext cx="298926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462499"/>
              </p:ext>
            </p:extLst>
          </p:nvPr>
        </p:nvGraphicFramePr>
        <p:xfrm>
          <a:off x="3419872" y="5013176"/>
          <a:ext cx="22780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9" name="公式" r:id="rId10" imgW="812800" imgH="177800" progId="Equation.3">
                  <p:embed/>
                </p:oleObj>
              </mc:Choice>
              <mc:Fallback>
                <p:oleObj name="公式" r:id="rId10" imgW="812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013176"/>
                        <a:ext cx="2278063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49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3" name="图片 2" descr="屏幕快照 2014-12-21 上午12.0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64704"/>
            <a:ext cx="8388424" cy="622463"/>
          </a:xfrm>
          <a:prstGeom prst="rect">
            <a:avLst/>
          </a:prstGeom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131547"/>
              </p:ext>
            </p:extLst>
          </p:nvPr>
        </p:nvGraphicFramePr>
        <p:xfrm>
          <a:off x="4067944" y="1916832"/>
          <a:ext cx="3190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9" name="公式" r:id="rId4" imgW="114300" imgH="177800" progId="Equation.3">
                  <p:embed/>
                </p:oleObj>
              </mc:Choice>
              <mc:Fallback>
                <p:oleObj name="公式" r:id="rId4" imgW="114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1916832"/>
                        <a:ext cx="319088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75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3" name="图片 2" descr="屏幕快照 2014-12-21 上午12.09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8328928" cy="864096"/>
          </a:xfrm>
          <a:prstGeom prst="rect">
            <a:avLst/>
          </a:prstGeom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132085"/>
              </p:ext>
            </p:extLst>
          </p:nvPr>
        </p:nvGraphicFramePr>
        <p:xfrm>
          <a:off x="539553" y="1948072"/>
          <a:ext cx="4464495" cy="573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2" name="公式" r:id="rId4" imgW="1879600" imgH="241300" progId="Equation.3">
                  <p:embed/>
                </p:oleObj>
              </mc:Choice>
              <mc:Fallback>
                <p:oleObj name="公式" r:id="rId4" imgW="1879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3" y="1948072"/>
                        <a:ext cx="4464495" cy="5730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824128"/>
              </p:ext>
            </p:extLst>
          </p:nvPr>
        </p:nvGraphicFramePr>
        <p:xfrm>
          <a:off x="539552" y="2708920"/>
          <a:ext cx="10255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3" name="公式" r:id="rId6" imgW="431800" imgH="241300" progId="Equation.3">
                  <p:embed/>
                </p:oleObj>
              </mc:Choice>
              <mc:Fallback>
                <p:oleObj name="公式" r:id="rId6" imgW="431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708920"/>
                        <a:ext cx="1025525" cy="573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686827"/>
              </p:ext>
            </p:extLst>
          </p:nvPr>
        </p:nvGraphicFramePr>
        <p:xfrm>
          <a:off x="539552" y="3356992"/>
          <a:ext cx="19907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4" name="公式" r:id="rId8" imgW="838200" imgH="241300" progId="Equation.3">
                  <p:embed/>
                </p:oleObj>
              </mc:Choice>
              <mc:Fallback>
                <p:oleObj name="公式" r:id="rId8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356992"/>
                        <a:ext cx="1990725" cy="573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530386"/>
              </p:ext>
            </p:extLst>
          </p:nvPr>
        </p:nvGraphicFramePr>
        <p:xfrm>
          <a:off x="539552" y="4077072"/>
          <a:ext cx="25939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5" name="公式" r:id="rId10" imgW="1092200" imgH="254000" progId="Equation.3">
                  <p:embed/>
                </p:oleObj>
              </mc:Choice>
              <mc:Fallback>
                <p:oleObj name="公式" r:id="rId10" imgW="1092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077072"/>
                        <a:ext cx="2593975" cy="603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468614"/>
              </p:ext>
            </p:extLst>
          </p:nvPr>
        </p:nvGraphicFramePr>
        <p:xfrm>
          <a:off x="539552" y="4797152"/>
          <a:ext cx="32273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6" name="公式" r:id="rId12" imgW="1358900" imgH="254000" progId="Equation.3">
                  <p:embed/>
                </p:oleObj>
              </mc:Choice>
              <mc:Fallback>
                <p:oleObj name="公式" r:id="rId12" imgW="1358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797152"/>
                        <a:ext cx="3227387" cy="603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64586"/>
              </p:ext>
            </p:extLst>
          </p:nvPr>
        </p:nvGraphicFramePr>
        <p:xfrm>
          <a:off x="573360" y="5301208"/>
          <a:ext cx="723900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7" name="公式" r:id="rId14" imgW="3048000" imgH="431800" progId="Equation.3">
                  <p:embed/>
                </p:oleObj>
              </mc:Choice>
              <mc:Fallback>
                <p:oleObj name="公式" r:id="rId14" imgW="3048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360" y="5301208"/>
                        <a:ext cx="7239000" cy="1025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853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3" name="图片 2" descr="屏幕快照 2014-12-21 上午12.1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8680"/>
            <a:ext cx="8820472" cy="513072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058586"/>
              </p:ext>
            </p:extLst>
          </p:nvPr>
        </p:nvGraphicFramePr>
        <p:xfrm>
          <a:off x="899592" y="1988840"/>
          <a:ext cx="5749925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5" name="公式" r:id="rId4" imgW="2565400" imgH="749300" progId="Equation.3">
                  <p:embed/>
                </p:oleObj>
              </mc:Choice>
              <mc:Fallback>
                <p:oleObj name="公式" r:id="rId4" imgW="2565400" imgH="749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988840"/>
                        <a:ext cx="5749925" cy="169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126359"/>
              </p:ext>
            </p:extLst>
          </p:nvPr>
        </p:nvGraphicFramePr>
        <p:xfrm>
          <a:off x="899592" y="3789040"/>
          <a:ext cx="34432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6" name="公式" r:id="rId6" imgW="1536700" imgH="419100" progId="Equation.3">
                  <p:embed/>
                </p:oleObj>
              </mc:Choice>
              <mc:Fallback>
                <p:oleObj name="公式" r:id="rId6" imgW="1536700" imgH="419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789040"/>
                        <a:ext cx="3443288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565321"/>
              </p:ext>
            </p:extLst>
          </p:nvPr>
        </p:nvGraphicFramePr>
        <p:xfrm>
          <a:off x="5453063" y="4437063"/>
          <a:ext cx="29194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7" name="公式" r:id="rId8" imgW="2032000" imgH="444500" progId="Equation.3">
                  <p:embed/>
                </p:oleObj>
              </mc:Choice>
              <mc:Fallback>
                <p:oleObj name="公式" r:id="rId8" imgW="2032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63" y="4437063"/>
                        <a:ext cx="2919412" cy="638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684956"/>
              </p:ext>
            </p:extLst>
          </p:nvPr>
        </p:nvGraphicFramePr>
        <p:xfrm>
          <a:off x="899592" y="4797152"/>
          <a:ext cx="33020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8" name="公式" r:id="rId10" imgW="1473200" imgH="444500" progId="Equation.3">
                  <p:embed/>
                </p:oleObj>
              </mc:Choice>
              <mc:Fallback>
                <p:oleObj name="公式" r:id="rId10" imgW="1473200" imgH="4445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797152"/>
                        <a:ext cx="330200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110941"/>
              </p:ext>
            </p:extLst>
          </p:nvPr>
        </p:nvGraphicFramePr>
        <p:xfrm>
          <a:off x="827584" y="5805264"/>
          <a:ext cx="6912768" cy="833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9" name="公式" r:id="rId12" imgW="3505200" imgH="419100" progId="Equation.3">
                  <p:embed/>
                </p:oleObj>
              </mc:Choice>
              <mc:Fallback>
                <p:oleObj name="公式" r:id="rId12" imgW="3505200" imgH="419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805264"/>
                        <a:ext cx="6912768" cy="8338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57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7810-B816-4A10-B989-0505CBADE04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3" name="图片 2" descr="屏幕快照 2014-12-21 上午12.10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8460432" cy="1386439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51520" y="3284984"/>
            <a:ext cx="907011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例</a:t>
            </a:r>
            <a:r>
              <a:rPr lang="en-US" altLang="zh-CN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5.3</a:t>
            </a:r>
            <a:r>
              <a:rPr lang="zh-CN" altLang="en-US" sz="3200" dirty="0" smtClean="0">
                <a:effectLst/>
                <a:latin typeface="Times New Roman" pitchFamily="18" charset="0"/>
              </a:rPr>
              <a:t>由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1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2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3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4</a:t>
            </a:r>
            <a:r>
              <a:rPr lang="zh-CN" altLang="en-US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FF"/>
                </a:solidFill>
                <a:effectLst/>
                <a:latin typeface="Times New Roman" pitchFamily="18" charset="0"/>
              </a:rPr>
              <a:t>5</a:t>
            </a:r>
            <a:r>
              <a:rPr lang="zh-CN" altLang="en-US" sz="3200" dirty="0">
                <a:effectLst/>
                <a:latin typeface="Times New Roman" pitchFamily="18" charset="0"/>
              </a:rPr>
              <a:t>五个数字组成的</a:t>
            </a:r>
            <a:r>
              <a:rPr lang="en-US" altLang="zh-CN" sz="3200" i="1" dirty="0">
                <a:solidFill>
                  <a:srgbClr val="0000FF"/>
                </a:solidFill>
                <a:effectLst/>
                <a:latin typeface="Times New Roman" pitchFamily="18" charset="0"/>
              </a:rPr>
              <a:t>n</a:t>
            </a:r>
            <a:r>
              <a:rPr lang="zh-CN" altLang="en-US" sz="3200" dirty="0">
                <a:effectLst/>
                <a:latin typeface="Times New Roman" pitchFamily="18" charset="0"/>
              </a:rPr>
              <a:t>位数，求</a:t>
            </a:r>
          </a:p>
          <a:p>
            <a:r>
              <a:rPr lang="zh-CN" altLang="en-US" sz="3200" dirty="0">
                <a:effectLst/>
                <a:latin typeface="Times New Roman" pitchFamily="18" charset="0"/>
              </a:rPr>
              <a:t>其中</a:t>
            </a:r>
            <a:r>
              <a:rPr lang="en-US" altLang="zh-CN" sz="3200" dirty="0">
                <a:effectLst/>
                <a:latin typeface="Times New Roman" pitchFamily="18" charset="0"/>
              </a:rPr>
              <a:t>4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5</a:t>
            </a:r>
            <a:r>
              <a:rPr lang="zh-CN" altLang="en-US" sz="3200" dirty="0">
                <a:effectLst/>
                <a:latin typeface="Times New Roman" pitchFamily="18" charset="0"/>
              </a:rPr>
              <a:t>出现偶数次，</a:t>
            </a:r>
            <a:r>
              <a:rPr lang="en-US" altLang="zh-CN" sz="3200" dirty="0">
                <a:effectLst/>
                <a:latin typeface="Times New Roman" pitchFamily="18" charset="0"/>
              </a:rPr>
              <a:t>1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2</a:t>
            </a:r>
            <a:r>
              <a:rPr lang="zh-CN" altLang="en-US" sz="3200" dirty="0">
                <a:effectLst/>
                <a:latin typeface="Times New Roman" pitchFamily="18" charset="0"/>
              </a:rPr>
              <a:t>，</a:t>
            </a:r>
            <a:r>
              <a:rPr lang="en-US" altLang="zh-CN" sz="3200" dirty="0">
                <a:effectLst/>
                <a:latin typeface="Times New Roman" pitchFamily="18" charset="0"/>
              </a:rPr>
              <a:t>3</a:t>
            </a:r>
            <a:r>
              <a:rPr lang="zh-CN" altLang="en-US" sz="3200" dirty="0">
                <a:effectLst/>
                <a:latin typeface="Times New Roman" pitchFamily="18" charset="0"/>
              </a:rPr>
              <a:t>出现次数不限的</a:t>
            </a:r>
          </a:p>
          <a:p>
            <a:r>
              <a:rPr lang="zh-CN" altLang="en-US" sz="3200" dirty="0">
                <a:effectLst/>
                <a:latin typeface="Times New Roman" pitchFamily="18" charset="0"/>
              </a:rPr>
              <a:t>数的个数</a:t>
            </a:r>
            <a:r>
              <a:rPr lang="en-US" altLang="zh-CN" sz="3200" i="1" dirty="0">
                <a:solidFill>
                  <a:srgbClr val="0000FF"/>
                </a:solidFill>
                <a:effectLst/>
                <a:latin typeface="Times New Roman" pitchFamily="18" charset="0"/>
              </a:rPr>
              <a:t>a</a:t>
            </a:r>
            <a:r>
              <a:rPr lang="en-US" altLang="zh-CN" sz="3200" i="1" baseline="-25000" dirty="0">
                <a:solidFill>
                  <a:srgbClr val="0000FF"/>
                </a:solidFill>
                <a:effectLst/>
                <a:latin typeface="Times New Roman" pitchFamily="18" charset="0"/>
              </a:rPr>
              <a:t>n</a:t>
            </a:r>
            <a:r>
              <a:rPr lang="zh-CN" altLang="en-US" sz="3200" dirty="0">
                <a:effectLst/>
                <a:latin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33240792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10310</TotalTime>
  <Words>115</Words>
  <Application>Microsoft Macintosh PowerPoint</Application>
  <PresentationFormat>全屏显示(4:3)</PresentationFormat>
  <Paragraphs>18</Paragraphs>
  <Slides>9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默认设计模板</vt:lpstr>
      <vt:lpstr>Photo Editor 照片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lihao@ruc</dc:creator>
  <cp:lastModifiedBy>昊 李</cp:lastModifiedBy>
  <cp:revision>259</cp:revision>
  <cp:lastPrinted>2014-12-20T18:08:41Z</cp:lastPrinted>
  <dcterms:created xsi:type="dcterms:W3CDTF">2002-09-10T13:28:36Z</dcterms:created>
  <dcterms:modified xsi:type="dcterms:W3CDTF">2014-12-20T18:09:12Z</dcterms:modified>
</cp:coreProperties>
</file>